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90" r:id="rId13"/>
    <p:sldId id="291" r:id="rId14"/>
    <p:sldId id="282" r:id="rId15"/>
    <p:sldId id="283" r:id="rId16"/>
    <p:sldId id="284" r:id="rId17"/>
    <p:sldId id="263" r:id="rId18"/>
    <p:sldId id="293" r:id="rId19"/>
    <p:sldId id="285" r:id="rId20"/>
    <p:sldId id="289" r:id="rId21"/>
    <p:sldId id="286" r:id="rId22"/>
    <p:sldId id="288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45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82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5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4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4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5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08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3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5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5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F066-F6D1-45A9-938B-9B3E5113A945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D5592-BB92-4FFA-B31D-2B01D27B3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ebp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eb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ebp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10" Type="http://schemas.openxmlformats.org/officeDocument/2006/relationships/image" Target="../media/image18.jpeg"/><Relationship Id="rId4" Type="http://schemas.openxmlformats.org/officeDocument/2006/relationships/image" Target="../media/image12.jpg"/><Relationship Id="rId9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Scalable </a:t>
            </a:r>
            <a:r>
              <a:rPr lang="en-US" dirty="0" err="1"/>
              <a:t>Multimodel</a:t>
            </a:r>
            <a:r>
              <a:rPr lang="en-US" dirty="0"/>
              <a:t> Deep </a:t>
            </a:r>
            <a:r>
              <a:rPr lang="en-US" dirty="0" err="1"/>
              <a:t>Esemble</a:t>
            </a:r>
            <a:r>
              <a:rPr lang="en-US" dirty="0"/>
              <a:t> Learning Framework for Mob Behavior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Previous 6 Month Report</a:t>
            </a:r>
          </a:p>
        </p:txBody>
      </p:sp>
    </p:spTree>
    <p:extLst>
      <p:ext uri="{BB962C8B-B14F-4D97-AF65-F5344CB8AC3E}">
        <p14:creationId xmlns:p14="http://schemas.microsoft.com/office/powerpoint/2010/main" val="4529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98F49-FDF4-EDF3-E0DA-E4BB7E043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CB57-ECC3-CD51-283E-042D3237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(Statistics)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981B6-94C6-5985-367F-9BA39863C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90" y="1690688"/>
            <a:ext cx="7397122" cy="4572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DBED2-F4F6-ED9D-37C4-5670B16FC4A4}"/>
              </a:ext>
            </a:extLst>
          </p:cNvPr>
          <p:cNvSpPr txBox="1"/>
          <p:nvPr/>
        </p:nvSpPr>
        <p:spPr>
          <a:xfrm>
            <a:off x="2029579" y="626268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Distribution of different density images</a:t>
            </a:r>
          </a:p>
        </p:txBody>
      </p:sp>
    </p:spTree>
    <p:extLst>
      <p:ext uri="{BB962C8B-B14F-4D97-AF65-F5344CB8AC3E}">
        <p14:creationId xmlns:p14="http://schemas.microsoft.com/office/powerpoint/2010/main" val="242175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E1B55-3C1A-720A-4ED0-47C76C8DA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639E-3961-1CA9-8F90-6E259C2A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(Statistics)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3300B-5EAC-7F0D-899B-045A07C83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56" y="1690688"/>
            <a:ext cx="7394905" cy="4572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177F5-B86C-8045-C2A0-295ADA92E1FE}"/>
              </a:ext>
            </a:extLst>
          </p:cNvPr>
          <p:cNvSpPr txBox="1"/>
          <p:nvPr/>
        </p:nvSpPr>
        <p:spPr>
          <a:xfrm>
            <a:off x="2156136" y="626268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Distribution of weather-degradations</a:t>
            </a:r>
          </a:p>
        </p:txBody>
      </p:sp>
    </p:spTree>
    <p:extLst>
      <p:ext uri="{BB962C8B-B14F-4D97-AF65-F5344CB8AC3E}">
        <p14:creationId xmlns:p14="http://schemas.microsoft.com/office/powerpoint/2010/main" val="323129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8209-449A-3C91-B389-D69A14F1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A8539-475B-56DD-0419-33FDEBD0A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collected for detecting persons, </a:t>
            </a:r>
            <a:r>
              <a:rPr lang="en-US" dirty="0" err="1"/>
              <a:t>playcards</a:t>
            </a:r>
            <a:r>
              <a:rPr lang="en-US" dirty="0"/>
              <a:t>, and sticks to support crowd analysis.</a:t>
            </a:r>
          </a:p>
          <a:p>
            <a:r>
              <a:rPr lang="en-US" dirty="0"/>
              <a:t>Suitable for models in crowd detection, analysis, and safety monitoring.</a:t>
            </a:r>
          </a:p>
          <a:p>
            <a:r>
              <a:rPr lang="en-US" dirty="0"/>
              <a:t>We have collected dataset from publicly available, free resources from the internet</a:t>
            </a:r>
          </a:p>
        </p:txBody>
      </p:sp>
    </p:spTree>
    <p:extLst>
      <p:ext uri="{BB962C8B-B14F-4D97-AF65-F5344CB8AC3E}">
        <p14:creationId xmlns:p14="http://schemas.microsoft.com/office/powerpoint/2010/main" val="287688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64094-A4AD-A4B6-4FBA-E08E2F2F0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9D6B-8310-6917-7780-2029CEEB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(Scenarios)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53E64-1596-1785-D42D-89064061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Traffic Scenarios</a:t>
            </a:r>
          </a:p>
          <a:p>
            <a:pPr lvl="1"/>
            <a:r>
              <a:rPr lang="en-US" dirty="0"/>
              <a:t>Includes low, medium, and high traffic density scenes</a:t>
            </a:r>
          </a:p>
          <a:p>
            <a:pPr lvl="1"/>
            <a:r>
              <a:rPr lang="en-US" dirty="0"/>
              <a:t>Total Images: 1,230</a:t>
            </a:r>
          </a:p>
          <a:p>
            <a:r>
              <a:rPr lang="en-US" dirty="0"/>
              <a:t>Shopping Mall Scenarios</a:t>
            </a:r>
          </a:p>
          <a:p>
            <a:pPr lvl="1"/>
            <a:r>
              <a:rPr lang="en-US" dirty="0"/>
              <a:t>Captures low, medium, and high density crowd levels</a:t>
            </a:r>
          </a:p>
          <a:p>
            <a:pPr lvl="1"/>
            <a:r>
              <a:rPr lang="en-US" dirty="0"/>
              <a:t>Total Images: 1,470</a:t>
            </a:r>
          </a:p>
          <a:p>
            <a:r>
              <a:rPr lang="en-US" dirty="0"/>
              <a:t>Public Strike Scenarios</a:t>
            </a:r>
          </a:p>
          <a:p>
            <a:pPr lvl="1"/>
            <a:r>
              <a:rPr lang="en-US" dirty="0"/>
              <a:t>Contains images from low, medium, and high crowd intensity situations</a:t>
            </a:r>
          </a:p>
          <a:p>
            <a:pPr lvl="1"/>
            <a:r>
              <a:rPr lang="en-US" dirty="0"/>
              <a:t>Total Images: 720</a:t>
            </a:r>
          </a:p>
          <a:p>
            <a:r>
              <a:rPr lang="en-US" b="1" dirty="0"/>
              <a:t>Total Images</a:t>
            </a:r>
            <a:r>
              <a:rPr lang="en-US" dirty="0"/>
              <a:t>: 3,420</a:t>
            </a:r>
          </a:p>
        </p:txBody>
      </p:sp>
    </p:spTree>
    <p:extLst>
      <p:ext uri="{BB962C8B-B14F-4D97-AF65-F5344CB8AC3E}">
        <p14:creationId xmlns:p14="http://schemas.microsoft.com/office/powerpoint/2010/main" val="121630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84AF2-ED06-2EF3-BF4F-FB15FCD0A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98A7-7D44-0D58-2119-59EF2977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(Diverse Conditions)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3073E1-EC49-2EBE-7763-A87AAED8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2072731"/>
            <a:ext cx="3712419" cy="2468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F05A7-0A73-D687-ED01-86B46B8589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0" y="2072731"/>
            <a:ext cx="329184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66748-9213-F9B8-D048-83C0036C8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2072731"/>
            <a:ext cx="3703320" cy="246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85EC6-C0A7-F27D-6AE8-5C0C29D88BAE}"/>
              </a:ext>
            </a:extLst>
          </p:cNvPr>
          <p:cNvSpPr txBox="1"/>
          <p:nvPr/>
        </p:nvSpPr>
        <p:spPr>
          <a:xfrm>
            <a:off x="2064433" y="4682187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Traffic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CF2E5-E37C-6179-DBFE-30B7552C7C22}"/>
              </a:ext>
            </a:extLst>
          </p:cNvPr>
          <p:cNvSpPr txBox="1"/>
          <p:nvPr/>
        </p:nvSpPr>
        <p:spPr>
          <a:xfrm>
            <a:off x="5635868" y="4682187"/>
            <a:ext cx="18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Traffic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F4192-A03C-F17D-8D30-9DA9E4BED013}"/>
              </a:ext>
            </a:extLst>
          </p:cNvPr>
          <p:cNvSpPr txBox="1"/>
          <p:nvPr/>
        </p:nvSpPr>
        <p:spPr>
          <a:xfrm>
            <a:off x="8995117" y="4682187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Traffic </a:t>
            </a:r>
          </a:p>
        </p:txBody>
      </p:sp>
    </p:spTree>
    <p:extLst>
      <p:ext uri="{BB962C8B-B14F-4D97-AF65-F5344CB8AC3E}">
        <p14:creationId xmlns:p14="http://schemas.microsoft.com/office/powerpoint/2010/main" val="2263754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43D9-2317-C7AE-841F-20346116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6042-6537-8ACF-5BFF-FF2BB983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(Diverse Conditions)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A26609-6933-796A-CF2E-D22AC2D4B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80" y="2298114"/>
            <a:ext cx="3874740" cy="2468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16C49-FB34-52BA-4F45-B409C4AF6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2298114"/>
            <a:ext cx="3588364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5A5A84-C233-96E2-9D89-8068EFB6A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>
          <a:xfrm>
            <a:off x="583616" y="2298114"/>
            <a:ext cx="3588364" cy="2468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08AF9-68D5-6D9C-0874-BA61C5C328A3}"/>
              </a:ext>
            </a:extLst>
          </p:cNvPr>
          <p:cNvSpPr txBox="1"/>
          <p:nvPr/>
        </p:nvSpPr>
        <p:spPr>
          <a:xfrm>
            <a:off x="1785520" y="4848086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Density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42E3C-19AC-2957-6CA1-E8C158959725}"/>
              </a:ext>
            </a:extLst>
          </p:cNvPr>
          <p:cNvSpPr txBox="1"/>
          <p:nvPr/>
        </p:nvSpPr>
        <p:spPr>
          <a:xfrm>
            <a:off x="5131776" y="4848086"/>
            <a:ext cx="19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Density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8458B-E63A-9FF5-8F52-B4CF88DF2588}"/>
              </a:ext>
            </a:extLst>
          </p:cNvPr>
          <p:cNvSpPr txBox="1"/>
          <p:nvPr/>
        </p:nvSpPr>
        <p:spPr>
          <a:xfrm>
            <a:off x="9107657" y="4848086"/>
            <a:ext cx="17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Density </a:t>
            </a:r>
          </a:p>
        </p:txBody>
      </p:sp>
    </p:spTree>
    <p:extLst>
      <p:ext uri="{BB962C8B-B14F-4D97-AF65-F5344CB8AC3E}">
        <p14:creationId xmlns:p14="http://schemas.microsoft.com/office/powerpoint/2010/main" val="1527027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D67-61EB-6301-588B-7F90D8DB7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74F-EF3E-E5E0-3D71-BCC668B7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(Diverse Conditions)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2F8BAF-71D9-9BBF-749D-19CAEA287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79" y="2199641"/>
            <a:ext cx="3657600" cy="238085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9F181-B04E-1D50-2BC8-54803451B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79" y="2199641"/>
            <a:ext cx="3657600" cy="2380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115AA-BD04-770D-81B0-2DB493F96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79" y="2199641"/>
            <a:ext cx="3657600" cy="238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C6FC90-6394-C512-299F-4BEE2308E726}"/>
              </a:ext>
            </a:extLst>
          </p:cNvPr>
          <p:cNvSpPr txBox="1"/>
          <p:nvPr/>
        </p:nvSpPr>
        <p:spPr>
          <a:xfrm>
            <a:off x="1532299" y="4623000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Density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E3CFC-C122-086A-459A-A8816D9A8B93}"/>
              </a:ext>
            </a:extLst>
          </p:cNvPr>
          <p:cNvSpPr txBox="1"/>
          <p:nvPr/>
        </p:nvSpPr>
        <p:spPr>
          <a:xfrm>
            <a:off x="4878555" y="4623000"/>
            <a:ext cx="19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Density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DE5D0-E8AF-EE32-E8C8-C95B296C7B47}"/>
              </a:ext>
            </a:extLst>
          </p:cNvPr>
          <p:cNvSpPr txBox="1"/>
          <p:nvPr/>
        </p:nvSpPr>
        <p:spPr>
          <a:xfrm>
            <a:off x="8854436" y="4623000"/>
            <a:ext cx="17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Density </a:t>
            </a:r>
          </a:p>
        </p:txBody>
      </p:sp>
    </p:spTree>
    <p:extLst>
      <p:ext uri="{BB962C8B-B14F-4D97-AF65-F5344CB8AC3E}">
        <p14:creationId xmlns:p14="http://schemas.microsoft.com/office/powerpoint/2010/main" val="60781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of Dataset (Data Annotations)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require context and annotations to interpret visual information and make informed decisions.</a:t>
            </a:r>
          </a:p>
          <a:p>
            <a:r>
              <a:rPr lang="en-US" dirty="0"/>
              <a:t>Data annotation is crucial for linking visual content like images, text, videos, and audio to enable deep learning models to understand and generate predictions.</a:t>
            </a:r>
          </a:p>
          <a:p>
            <a:r>
              <a:rPr lang="en-US" dirty="0"/>
              <a:t>Supervised learning methods, like the one used in this work, rely on labeled data for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28672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EA2CA-EDB9-592D-A6F1-B50F32CC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E53F-0A0D-6F21-8566-9F486928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(Annotation Process)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F64D-E446-75EF-3219-9D2FDE532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Used: </a:t>
            </a:r>
            <a:r>
              <a:rPr lang="en-US" dirty="0" err="1"/>
              <a:t>LabelImg</a:t>
            </a:r>
            <a:r>
              <a:rPr lang="en-US" dirty="0"/>
              <a:t> software for image annotation</a:t>
            </a:r>
          </a:p>
          <a:p>
            <a:r>
              <a:rPr lang="en-US" dirty="0"/>
              <a:t>Classes Annotated:</a:t>
            </a:r>
          </a:p>
          <a:p>
            <a:pPr lvl="1"/>
            <a:r>
              <a:rPr lang="en-US" dirty="0"/>
              <a:t>Person</a:t>
            </a:r>
          </a:p>
          <a:p>
            <a:pPr lvl="1"/>
            <a:r>
              <a:rPr lang="en-US" dirty="0" err="1"/>
              <a:t>Playcard</a:t>
            </a:r>
            <a:endParaRPr lang="en-US" dirty="0"/>
          </a:p>
          <a:p>
            <a:pPr lvl="1"/>
            <a:r>
              <a:rPr lang="en-US" dirty="0"/>
              <a:t>Stick</a:t>
            </a:r>
          </a:p>
          <a:p>
            <a:r>
              <a:rPr lang="en-US" dirty="0"/>
              <a:t>Each image annotated with bounding boxes for the specified classes.</a:t>
            </a:r>
          </a:p>
        </p:txBody>
      </p:sp>
    </p:spTree>
    <p:extLst>
      <p:ext uri="{BB962C8B-B14F-4D97-AF65-F5344CB8AC3E}">
        <p14:creationId xmlns:p14="http://schemas.microsoft.com/office/powerpoint/2010/main" val="3651944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F0C05-6B93-A85D-3FAC-EC121D731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DBB34-74DE-5069-98D5-8D0D97CE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(Annotation)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3DC042-5097-CDDA-46F8-2276B55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2069"/>
            <a:ext cx="10048336" cy="4800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F3234A-ECFD-05DF-5146-5492D1DEB971}"/>
              </a:ext>
            </a:extLst>
          </p:cNvPr>
          <p:cNvSpPr txBox="1"/>
          <p:nvPr/>
        </p:nvSpPr>
        <p:spPr>
          <a:xfrm>
            <a:off x="3909738" y="6308209"/>
            <a:ext cx="3039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LabelIMG</a:t>
            </a:r>
            <a:r>
              <a:rPr lang="en-US" dirty="0"/>
              <a:t> Annotation Tool</a:t>
            </a:r>
          </a:p>
        </p:txBody>
      </p:sp>
    </p:spTree>
    <p:extLst>
      <p:ext uri="{BB962C8B-B14F-4D97-AF65-F5344CB8AC3E}">
        <p14:creationId xmlns:p14="http://schemas.microsoft.com/office/powerpoint/2010/main" val="4003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JHU Crowd++ Dataset</a:t>
            </a:r>
          </a:p>
          <a:p>
            <a:r>
              <a:rPr lang="en-US" dirty="0"/>
              <a:t>Our Collected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432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0B31-2149-09B4-1EBD-6DCB29B28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68FA-DC43-CA36-F3A5-F612C29B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(Annotated Images)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3142F-7F1E-CB8C-579B-43328C43DF9B}"/>
              </a:ext>
            </a:extLst>
          </p:cNvPr>
          <p:cNvSpPr txBox="1"/>
          <p:nvPr/>
        </p:nvSpPr>
        <p:spPr>
          <a:xfrm>
            <a:off x="1960862" y="4497521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Traffic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3612E0-74B3-C82C-9DEC-F704D29612AF}"/>
              </a:ext>
            </a:extLst>
          </p:cNvPr>
          <p:cNvSpPr txBox="1"/>
          <p:nvPr/>
        </p:nvSpPr>
        <p:spPr>
          <a:xfrm>
            <a:off x="5216564" y="4497521"/>
            <a:ext cx="186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Traffic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97458-5C2B-14B8-FC9C-D29788EB4F5A}"/>
              </a:ext>
            </a:extLst>
          </p:cNvPr>
          <p:cNvSpPr txBox="1"/>
          <p:nvPr/>
        </p:nvSpPr>
        <p:spPr>
          <a:xfrm>
            <a:off x="8705344" y="4497521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Traffic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52033-47F4-985A-9BDB-414B73EE1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5912"/>
            <a:ext cx="3585272" cy="23774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D5430-25AC-CF86-8AEB-01F63A14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72" y="1935912"/>
            <a:ext cx="3155107" cy="23774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A4BBD7-AACB-3E4A-57C7-B9975FA89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786" y="1935912"/>
            <a:ext cx="357706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62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282F-01B1-9E86-CC16-F04A2DA4F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6E19-3316-D066-386E-CB1A180F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(Annotated Images)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CF5C85-56F1-4342-6A8A-C2DB014978CC}"/>
              </a:ext>
            </a:extLst>
          </p:cNvPr>
          <p:cNvSpPr txBox="1"/>
          <p:nvPr/>
        </p:nvSpPr>
        <p:spPr>
          <a:xfrm>
            <a:off x="1433824" y="4341645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Density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0470D-51F0-1992-82FA-1C10F642395F}"/>
              </a:ext>
            </a:extLst>
          </p:cNvPr>
          <p:cNvSpPr txBox="1"/>
          <p:nvPr/>
        </p:nvSpPr>
        <p:spPr>
          <a:xfrm>
            <a:off x="4991096" y="4341645"/>
            <a:ext cx="19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Density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1DB7C-9484-CE71-2017-DBA578C87169}"/>
              </a:ext>
            </a:extLst>
          </p:cNvPr>
          <p:cNvSpPr txBox="1"/>
          <p:nvPr/>
        </p:nvSpPr>
        <p:spPr>
          <a:xfrm>
            <a:off x="9149857" y="4341645"/>
            <a:ext cx="17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Density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F82ED2F-6B5D-2338-1F57-0EEBB292F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7" y="1884472"/>
            <a:ext cx="3608114" cy="2377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C51D42-A55D-C902-5AC4-4893D8DE5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1884472"/>
            <a:ext cx="3912932" cy="2377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FF7F07-1FDD-F5F3-94CC-18BF61374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41" y="1884472"/>
            <a:ext cx="3768499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34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6B7D2-8B83-4F57-051F-60D8FD629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A09BE-47DE-1C52-C0D5-5E51C59B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Collected Dataset (Annotated Images)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AC92E-6426-9DB8-F349-B1F5EFD34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5" y="1985761"/>
            <a:ext cx="3624271" cy="23774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583DE4-6B61-6177-8F5B-F9BB7DF5A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95" y="1985761"/>
            <a:ext cx="3624271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1E21F-DC7D-EB37-7BE4-3F97A3223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67" y="1985761"/>
            <a:ext cx="4037654" cy="2377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DFAED-ECDC-A040-8FC7-178FD8C56C94}"/>
              </a:ext>
            </a:extLst>
          </p:cNvPr>
          <p:cNvSpPr txBox="1"/>
          <p:nvPr/>
        </p:nvSpPr>
        <p:spPr>
          <a:xfrm>
            <a:off x="1433824" y="4341645"/>
            <a:ext cx="1339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Low Density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3B5CC-752B-93D2-DD92-032B3FDE3D7C}"/>
              </a:ext>
            </a:extLst>
          </p:cNvPr>
          <p:cNvSpPr txBox="1"/>
          <p:nvPr/>
        </p:nvSpPr>
        <p:spPr>
          <a:xfrm>
            <a:off x="4780080" y="4341645"/>
            <a:ext cx="19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Medium Density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585572-E430-008B-F33A-CC62BE481BE0}"/>
              </a:ext>
            </a:extLst>
          </p:cNvPr>
          <p:cNvSpPr txBox="1"/>
          <p:nvPr/>
        </p:nvSpPr>
        <p:spPr>
          <a:xfrm>
            <a:off x="8755961" y="4341645"/>
            <a:ext cx="17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Density </a:t>
            </a:r>
          </a:p>
        </p:txBody>
      </p:sp>
    </p:spTree>
    <p:extLst>
      <p:ext uri="{BB962C8B-B14F-4D97-AF65-F5344CB8AC3E}">
        <p14:creationId xmlns:p14="http://schemas.microsoft.com/office/powerpoint/2010/main" val="1897061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6 Month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t"/>
            <a:r>
              <a:rPr lang="en-US" dirty="0"/>
              <a:t>Training and optimization</a:t>
            </a:r>
          </a:p>
          <a:p>
            <a:pPr lvl="1" fontAlgn="t"/>
            <a:r>
              <a:rPr lang="en-US" dirty="0"/>
              <a:t>Training and optimization of the each individual model and Task-specific fine-tuning to determine the final model</a:t>
            </a:r>
          </a:p>
          <a:p>
            <a:pPr fontAlgn="t"/>
            <a:r>
              <a:rPr lang="en-US" dirty="0"/>
              <a:t>Multi-modality</a:t>
            </a:r>
          </a:p>
          <a:p>
            <a:pPr lvl="1" fontAlgn="t"/>
            <a:r>
              <a:rPr lang="en-US" dirty="0"/>
              <a:t>Joining of individual models to make it multi-model crowd analytics system </a:t>
            </a:r>
          </a:p>
          <a:p>
            <a:pPr fontAlgn="t"/>
            <a:r>
              <a:rPr lang="en-US" dirty="0"/>
              <a:t>Model Evaluation</a:t>
            </a:r>
          </a:p>
          <a:p>
            <a:pPr lvl="1" fontAlgn="t"/>
            <a:r>
              <a:rPr lang="en-US" dirty="0"/>
              <a:t>Evaluation of individual model and joint multi-model on different performance metrics to determine the performance of each model and whole crowd analytics model</a:t>
            </a:r>
          </a:p>
          <a:p>
            <a:pPr fontAlgn="t"/>
            <a:r>
              <a:rPr lang="en-US" dirty="0"/>
              <a:t>Thesis writing</a:t>
            </a:r>
          </a:p>
          <a:p>
            <a:pPr lvl="1" fontAlgn="t"/>
            <a:r>
              <a:rPr lang="en-US" dirty="0"/>
              <a:t>Thesis writing and graphical illustrations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30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98C1-3891-ED8C-685E-75D56C45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E282-AD89-9167-3E25-BA66D6DDD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comprehensive dataset with 4,372 images and 1.51 million annotations. </a:t>
            </a:r>
          </a:p>
          <a:p>
            <a:r>
              <a:rPr lang="en-US" dirty="0"/>
              <a:t>In comparison to existing datasets, the proposed dataset is collected under a variety of diverse scenarios and environmental conditions. </a:t>
            </a:r>
          </a:p>
          <a:p>
            <a:r>
              <a:rPr lang="en-US" dirty="0"/>
              <a:t>In addition, the dataset provides comparatively richer set of annotations like dots, approximate bounding boxes, blur levels, etc.</a:t>
            </a:r>
          </a:p>
        </p:txBody>
      </p:sp>
    </p:spTree>
    <p:extLst>
      <p:ext uri="{BB962C8B-B14F-4D97-AF65-F5344CB8AC3E}">
        <p14:creationId xmlns:p14="http://schemas.microsoft.com/office/powerpoint/2010/main" val="267048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EA23-5BD3-262E-A940-E3E35DB2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E3F6-A92C-0E74-C954-3525ECC61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4,372 images</a:t>
            </a:r>
          </a:p>
          <a:p>
            <a:pPr lvl="1"/>
            <a:r>
              <a:rPr lang="en-US" dirty="0"/>
              <a:t>Contains 4,372 images (with an avg resolution of 1430x910) collected under a diverse set of conditions and various geographical locations.</a:t>
            </a:r>
          </a:p>
          <a:p>
            <a:r>
              <a:rPr lang="en-US" dirty="0"/>
              <a:t>1.51 million annotations</a:t>
            </a:r>
          </a:p>
          <a:p>
            <a:pPr lvl="1"/>
            <a:r>
              <a:rPr lang="en-US" dirty="0"/>
              <a:t>Contains a total of 1.51 million dot annotations with an average of 346 dots per image and a maximum of 25K dots.</a:t>
            </a:r>
          </a:p>
          <a:p>
            <a:r>
              <a:rPr lang="en-US" dirty="0"/>
              <a:t>Diverse conditions</a:t>
            </a:r>
          </a:p>
          <a:p>
            <a:pPr lvl="1"/>
            <a:r>
              <a:rPr lang="en-US" dirty="0"/>
              <a:t>Specific care is taken to improve diversity of the dataset by including images under adverse weather and various illumination conditions.</a:t>
            </a:r>
          </a:p>
          <a:p>
            <a:r>
              <a:rPr lang="en-US" dirty="0"/>
              <a:t>Rich set of annotations</a:t>
            </a:r>
          </a:p>
          <a:p>
            <a:pPr lvl="1"/>
            <a:r>
              <a:rPr lang="en-US" dirty="0"/>
              <a:t>Provides head-level labels (dots, approx. bounding box, blur-level, etc.) and image-level labels (scene type and weather condition).</a:t>
            </a:r>
          </a:p>
        </p:txBody>
      </p:sp>
    </p:spTree>
    <p:extLst>
      <p:ext uri="{BB962C8B-B14F-4D97-AF65-F5344CB8AC3E}">
        <p14:creationId xmlns:p14="http://schemas.microsoft.com/office/powerpoint/2010/main" val="257716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28E09-9EEB-C5CA-D57E-5BAED9333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EC27-D416-0BE9-24DF-6C5F2648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(Diverse Conditions)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FA92B-0B42-88A2-5066-9311A17B0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30" y="1695157"/>
            <a:ext cx="3703320" cy="2468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338C3-D40B-57E8-8A87-A8D4B6BA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50" y="1690688"/>
            <a:ext cx="370332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93BFE-DD8E-5AA7-5DA2-7935EA305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0" y="1690688"/>
            <a:ext cx="3703320" cy="246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CC13D-B4C1-3F00-E24A-354B50C1A79C}"/>
              </a:ext>
            </a:extLst>
          </p:cNvPr>
          <p:cNvSpPr txBox="1"/>
          <p:nvPr/>
        </p:nvSpPr>
        <p:spPr>
          <a:xfrm>
            <a:off x="-918502" y="4239513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Low density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2E438-078F-294C-D906-A33B3A218DCB}"/>
              </a:ext>
            </a:extLst>
          </p:cNvPr>
          <p:cNvSpPr txBox="1"/>
          <p:nvPr/>
        </p:nvSpPr>
        <p:spPr>
          <a:xfrm>
            <a:off x="2556218" y="4234092"/>
            <a:ext cx="6555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Medium Density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6FAD5-E9FD-CC6C-CD6A-8AB8A5B25D9F}"/>
              </a:ext>
            </a:extLst>
          </p:cNvPr>
          <p:cNvSpPr txBox="1"/>
          <p:nvPr/>
        </p:nvSpPr>
        <p:spPr>
          <a:xfrm>
            <a:off x="6259538" y="4202406"/>
            <a:ext cx="6555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High Density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4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A60E3-5418-6507-921A-89E32321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D3B2-2A98-99DA-C8FE-B33F7A91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(Diverse Conditions)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AE773E-866C-9223-05D8-FDD47A013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43" y="2119312"/>
            <a:ext cx="3703320" cy="2468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D1FEA-79D6-3F03-A85B-7ACDD3002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23" y="2119312"/>
            <a:ext cx="370332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CF188F-2677-F4E6-4B4E-877835B0E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" y="2119312"/>
            <a:ext cx="3703320" cy="2468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8D941E-14D7-ACBE-BD8A-07A0F231B400}"/>
              </a:ext>
            </a:extLst>
          </p:cNvPr>
          <p:cNvSpPr txBox="1"/>
          <p:nvPr/>
        </p:nvSpPr>
        <p:spPr>
          <a:xfrm>
            <a:off x="1797148" y="464748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Rain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9C76D-F978-F3E8-1172-59CEE9389F61}"/>
              </a:ext>
            </a:extLst>
          </p:cNvPr>
          <p:cNvSpPr txBox="1"/>
          <p:nvPr/>
        </p:nvSpPr>
        <p:spPr>
          <a:xfrm>
            <a:off x="9131105" y="4588192"/>
            <a:ext cx="2520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Snow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D2F78-F977-B812-C6F4-C7B423F46338}"/>
              </a:ext>
            </a:extLst>
          </p:cNvPr>
          <p:cNvSpPr txBox="1"/>
          <p:nvPr/>
        </p:nvSpPr>
        <p:spPr>
          <a:xfrm>
            <a:off x="5553222" y="460024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Fog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4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15B42-0DA6-28F1-368A-60C2D8A75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447F-84D6-0F7C-E096-B50E8CC80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(Diverse Conditions)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9D8299-D899-0687-DD71-52D627B94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2194560"/>
            <a:ext cx="3703320" cy="2468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1B630-4FE4-A40F-BE78-7B74A0A0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80" y="2194560"/>
            <a:ext cx="370332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EF3D6-9A24-50A0-31FA-AE7DC4E9A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2194560"/>
            <a:ext cx="3703320" cy="2468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771A21-758B-C3DE-32F3-053A1453FF11}"/>
              </a:ext>
            </a:extLst>
          </p:cNvPr>
          <p:cNvSpPr txBox="1"/>
          <p:nvPr/>
        </p:nvSpPr>
        <p:spPr>
          <a:xfrm>
            <a:off x="1361049" y="4797980"/>
            <a:ext cx="2776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Low illumination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ACF97-D0B6-F76F-8142-9CBD6AF698D2}"/>
              </a:ext>
            </a:extLst>
          </p:cNvPr>
          <p:cNvSpPr txBox="1"/>
          <p:nvPr/>
        </p:nvSpPr>
        <p:spPr>
          <a:xfrm>
            <a:off x="5243732" y="4797980"/>
            <a:ext cx="215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Night time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527E2-BD42-9E5F-7383-A2214FD15FFB}"/>
              </a:ext>
            </a:extLst>
          </p:cNvPr>
          <p:cNvSpPr txBox="1"/>
          <p:nvPr/>
        </p:nvSpPr>
        <p:spPr>
          <a:xfrm>
            <a:off x="8955258" y="4797980"/>
            <a:ext cx="2591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Distractor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40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B6FA-4F55-FCF7-B855-B91CDBF98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5821-6F02-AD03-645C-C509DE85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(Annotation Highlights)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0320FA-E164-0E94-4FDF-91CEFFFE6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5" y="3474769"/>
            <a:ext cx="2331720" cy="15544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AA387E-3F62-1239-EBFB-906D7131B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01" y="5241924"/>
            <a:ext cx="2329752" cy="155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E3195-41F7-A692-836D-A44DF19BF2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01" y="1707614"/>
            <a:ext cx="2329752" cy="1554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17C4D9-0223-2F3C-08DB-1B1D94C26A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01" y="3474769"/>
            <a:ext cx="2329752" cy="1554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B0BF51-6F95-3A55-67F9-90DCCAB87C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05" y="5241924"/>
            <a:ext cx="2300271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8170D-E7AF-BB2A-A2C2-B1E51D8216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1702556"/>
            <a:ext cx="2300271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7C546E-778A-6291-29FE-44A8E5F1A9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05" y="3460701"/>
            <a:ext cx="2300271" cy="1554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143C6F-5704-90C2-D846-BA7411484B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53" y="5241924"/>
            <a:ext cx="2331720" cy="1554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D1510-BC7D-AC44-53AB-5FC7982B2F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53" y="1702556"/>
            <a:ext cx="2331720" cy="15544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8D28CA-91CF-929F-B353-2B5F10C05B99}"/>
              </a:ext>
            </a:extLst>
          </p:cNvPr>
          <p:cNvSpPr txBox="1"/>
          <p:nvPr/>
        </p:nvSpPr>
        <p:spPr>
          <a:xfrm>
            <a:off x="728002" y="2280433"/>
            <a:ext cx="2008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Dots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A7911E-39CC-BE2C-5101-158CF940E6E7}"/>
              </a:ext>
            </a:extLst>
          </p:cNvPr>
          <p:cNvSpPr txBox="1"/>
          <p:nvPr/>
        </p:nvSpPr>
        <p:spPr>
          <a:xfrm>
            <a:off x="573256" y="5729424"/>
            <a:ext cx="2008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Blur-level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CEF6C1-8683-BCDA-1A85-AB6D1F52FD03}"/>
              </a:ext>
            </a:extLst>
          </p:cNvPr>
          <p:cNvSpPr txBox="1"/>
          <p:nvPr/>
        </p:nvSpPr>
        <p:spPr>
          <a:xfrm>
            <a:off x="320038" y="3967366"/>
            <a:ext cx="2008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Bounding Box</a:t>
            </a:r>
          </a:p>
        </p:txBody>
      </p:sp>
    </p:spTree>
    <p:extLst>
      <p:ext uri="{BB962C8B-B14F-4D97-AF65-F5344CB8AC3E}">
        <p14:creationId xmlns:p14="http://schemas.microsoft.com/office/powerpoint/2010/main" val="110664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BC0B1-A2E5-AEA3-F9D7-94C70545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4290A-9EAE-F70F-095C-8CF2993D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Crowd++ Dataset (Statistics)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65A05-4CDC-AC09-9865-40046EF3B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55" y="1690687"/>
            <a:ext cx="7976433" cy="49278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448FF-A800-0B41-5082-B39F4C884846}"/>
              </a:ext>
            </a:extLst>
          </p:cNvPr>
          <p:cNvSpPr txBox="1"/>
          <p:nvPr/>
        </p:nvSpPr>
        <p:spPr>
          <a:xfrm>
            <a:off x="3951237" y="6249162"/>
            <a:ext cx="3900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system-ui"/>
              </a:rPr>
              <a:t>Distribution of image labels</a:t>
            </a:r>
          </a:p>
        </p:txBody>
      </p:sp>
    </p:spTree>
    <p:extLst>
      <p:ext uri="{BB962C8B-B14F-4D97-AF65-F5344CB8AC3E}">
        <p14:creationId xmlns:p14="http://schemas.microsoft.com/office/powerpoint/2010/main" val="245374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638</Words>
  <Application>Microsoft Office PowerPoint</Application>
  <PresentationFormat>Widescreen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system-ui</vt:lpstr>
      <vt:lpstr>Office Theme</vt:lpstr>
      <vt:lpstr>Scalable Multimodel Deep Esemble Learning Framework for Mob Behavior Analysis</vt:lpstr>
      <vt:lpstr>JHU Crowd++ Dataset</vt:lpstr>
      <vt:lpstr>JHU Crowd++ Dataset</vt:lpstr>
      <vt:lpstr>JHU Crowd++ Dataset</vt:lpstr>
      <vt:lpstr>JHU Crowd++ Dataset (Diverse Conditions)</vt:lpstr>
      <vt:lpstr>JHU Crowd++ Dataset (Diverse Conditions)</vt:lpstr>
      <vt:lpstr>JHU Crowd++ Dataset (Diverse Conditions)</vt:lpstr>
      <vt:lpstr>JHU Crowd++ Dataset (Annotation Highlights)</vt:lpstr>
      <vt:lpstr>JHU Crowd++ Dataset (Statistics)</vt:lpstr>
      <vt:lpstr>JHU Crowd++ Dataset (Statistics)</vt:lpstr>
      <vt:lpstr>JHU Crowd++ Dataset (Statistics)</vt:lpstr>
      <vt:lpstr>Our Collected Dataset</vt:lpstr>
      <vt:lpstr>Our Collected Dataset (Scenarios)</vt:lpstr>
      <vt:lpstr>Our Collected Dataset (Diverse Conditions)</vt:lpstr>
      <vt:lpstr>Our Collected Dataset (Diverse Conditions)</vt:lpstr>
      <vt:lpstr>Our Collected Dataset (Diverse Conditions)</vt:lpstr>
      <vt:lpstr>Preprocessing of Dataset (Data Annotations)</vt:lpstr>
      <vt:lpstr>Our Collected Dataset (Annotation Process)</vt:lpstr>
      <vt:lpstr>Our Collected Dataset (Annotation)</vt:lpstr>
      <vt:lpstr>Our Collected Dataset (Annotated Images)</vt:lpstr>
      <vt:lpstr>Our Collected Dataset (Annotated Images)</vt:lpstr>
      <vt:lpstr>Our Collected Dataset (Annotated Images)</vt:lpstr>
      <vt:lpstr>Next 6 Month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AAA</dc:creator>
  <cp:lastModifiedBy>XeroAI</cp:lastModifiedBy>
  <cp:revision>11</cp:revision>
  <dcterms:created xsi:type="dcterms:W3CDTF">2024-04-26T17:56:24Z</dcterms:created>
  <dcterms:modified xsi:type="dcterms:W3CDTF">2024-11-09T07:23:18Z</dcterms:modified>
</cp:coreProperties>
</file>